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7c4920053b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37c4920053b_0_4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7c4920053b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37c4920053b_0_4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7c4920053b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37c4920053b_0_4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7c4920053b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37c4920053b_0_49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7c4920053b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g37c4920053b_0_5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7c4920053b_0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37c4920053b_0_5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7c4920053b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37c4920053b_0_5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7c4920053b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37c4920053b_0_5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7c4920053b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37c4920053b_0_5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7c4920053b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37c4920053b_0_5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7c492005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7c492005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7c4920053b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37c4920053b_0_5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7c4920053b_0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37c4920053b_0_5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7c4920053b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7c4920053b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7c4920053b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37c4920053b_0_29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7c4920053b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37c4920053b_0_1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7c4920053b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37c4920053b_0_4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7c4920053b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37c4920053b_0_39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7c4920053b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37c4920053b_0_5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7c4920053b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37c4920053b_0_4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7c4920053b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37c4920053b_0_46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685800" y="841772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29000" lIns="58025" spcFirstLastPara="1" rIns="58025" wrap="square" tIns="290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alibri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lv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5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29000" lIns="58025" spcFirstLastPara="1" rIns="58025" wrap="square" tIns="29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alibri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29000" lIns="58025" spcFirstLastPara="1" rIns="58025" wrap="square" tIns="29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2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2" y="1878806"/>
            <a:ext cx="38682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1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29000" lIns="58025" spcFirstLastPara="1" rIns="58025" wrap="square" tIns="29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1" sz="22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1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29000" lIns="58025" spcFirstLastPara="1" rIns="58025" wrap="square" tIns="29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Calibri"/>
              <a:buNone/>
              <a:defRPr sz="2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70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41275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1pPr>
            <a:lvl2pPr indent="-3937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2pPr>
            <a:lvl3pPr indent="-3683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 sz="2200"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29000" lIns="58025" spcFirstLastPara="1" rIns="58025" wrap="square" tIns="29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Calibri"/>
              <a:buNone/>
              <a:defRPr sz="2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70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51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626" y="-446906"/>
            <a:ext cx="4359000" cy="58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2F1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1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1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29000" lIns="58025" spcFirstLastPara="1" rIns="58025" wrap="square" tIns="29000">
            <a:normAutofit/>
          </a:bodyPr>
          <a:lstStyle>
            <a:lvl1pPr indent="-393700" lvl="0" marL="457200" marR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83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655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655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655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655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655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655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4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4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000" lIns="58025" spcFirstLastPara="1" rIns="58025" wrap="square" tIns="290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hyperlink" Target="mailto:afula.biz20@example.com" TargetMode="External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50"/>
            <a:ext cx="2972146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latin typeface="Calibri"/>
                <a:ea typeface="Calibri"/>
                <a:cs typeface="Calibri"/>
                <a:sym typeface="Calibri"/>
              </a:rPr>
              <a:t>Final Presentation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latin typeface="Calibri"/>
                <a:ea typeface="Calibri"/>
                <a:cs typeface="Calibri"/>
                <a:sym typeface="Calibri"/>
              </a:rPr>
              <a:t>Courier </a:t>
            </a:r>
            <a:r>
              <a:rPr lang="iw">
                <a:latin typeface="Calibri"/>
                <a:ea typeface="Calibri"/>
                <a:cs typeface="Calibri"/>
                <a:sym typeface="Calibri"/>
              </a:rPr>
              <a:t>Management</a:t>
            </a:r>
            <a:r>
              <a:rPr lang="iw">
                <a:latin typeface="Calibri"/>
                <a:ea typeface="Calibri"/>
                <a:cs typeface="Calibri"/>
                <a:sym typeface="Calibri"/>
              </a:rPr>
              <a:t> Project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 txBox="1"/>
          <p:nvPr>
            <p:ph idx="1" type="subTitle"/>
          </p:nvPr>
        </p:nvSpPr>
        <p:spPr>
          <a:xfrm>
            <a:off x="311700" y="2834125"/>
            <a:ext cx="8520600" cy="14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latin typeface="Calibri"/>
                <a:ea typeface="Calibri"/>
                <a:cs typeface="Calibri"/>
                <a:sym typeface="Calibri"/>
              </a:rPr>
              <a:t>Eva Poluliakhov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latin typeface="Calibri"/>
                <a:ea typeface="Calibri"/>
                <a:cs typeface="Calibri"/>
                <a:sym typeface="Calibri"/>
              </a:rPr>
              <a:t>Katya Stekolchick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latin typeface="Calibri"/>
                <a:ea typeface="Calibri"/>
                <a:cs typeface="Calibri"/>
                <a:sym typeface="Calibri"/>
              </a:rPr>
              <a:t>11/09/25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2" name="Google Shape;132;p25" title="round_logo.png"/>
          <p:cNvPicPr preferRelativeResize="0"/>
          <p:nvPr/>
        </p:nvPicPr>
        <p:blipFill rotWithShape="1">
          <a:blip r:embed="rId4">
            <a:alphaModFix/>
          </a:blip>
          <a:srcRect b="-24579" l="0" r="0" t="0"/>
          <a:stretch/>
        </p:blipFill>
        <p:spPr>
          <a:xfrm>
            <a:off x="7107600" y="0"/>
            <a:ext cx="2036400" cy="242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6275" y="463225"/>
            <a:ext cx="6472926" cy="4326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4" title="round_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4"/>
          <p:cNvSpPr txBox="1"/>
          <p:nvPr>
            <p:ph idx="4294967295" type="title"/>
          </p:nvPr>
        </p:nvSpPr>
        <p:spPr>
          <a:xfrm>
            <a:off x="302550" y="67250"/>
            <a:ext cx="2114700" cy="9030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Business</a:t>
            </a:r>
            <a:endParaRPr sz="2800"/>
          </a:p>
        </p:txBody>
      </p:sp>
      <p:sp>
        <p:nvSpPr>
          <p:cNvPr id="277" name="Google Shape;277;p34"/>
          <p:cNvSpPr txBox="1"/>
          <p:nvPr>
            <p:ph idx="4294967295" type="title"/>
          </p:nvPr>
        </p:nvSpPr>
        <p:spPr>
          <a:xfrm>
            <a:off x="302550" y="703425"/>
            <a:ext cx="2114700" cy="7035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initial view </a:t>
            </a:r>
            <a:endParaRPr sz="2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35" title="round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5"/>
          <p:cNvSpPr txBox="1"/>
          <p:nvPr>
            <p:ph idx="4294967295" type="title"/>
          </p:nvPr>
        </p:nvSpPr>
        <p:spPr>
          <a:xfrm>
            <a:off x="302550" y="67250"/>
            <a:ext cx="2114700" cy="9030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Business</a:t>
            </a:r>
            <a:endParaRPr sz="2800"/>
          </a:p>
        </p:txBody>
      </p:sp>
      <p:sp>
        <p:nvSpPr>
          <p:cNvPr id="284" name="Google Shape;284;p35"/>
          <p:cNvSpPr txBox="1"/>
          <p:nvPr>
            <p:ph idx="4294967295" type="title"/>
          </p:nvPr>
        </p:nvSpPr>
        <p:spPr>
          <a:xfrm>
            <a:off x="302550" y="584200"/>
            <a:ext cx="2114700" cy="7035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deliveires tab </a:t>
            </a:r>
            <a:endParaRPr sz="2800"/>
          </a:p>
        </p:txBody>
      </p:sp>
      <p:pic>
        <p:nvPicPr>
          <p:cNvPr id="285" name="Google Shape;28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7025" y="1287700"/>
            <a:ext cx="7873473" cy="373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1075" y="707563"/>
            <a:ext cx="5596674" cy="372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6" title="round_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6"/>
          <p:cNvSpPr txBox="1"/>
          <p:nvPr>
            <p:ph idx="4294967295" type="title"/>
          </p:nvPr>
        </p:nvSpPr>
        <p:spPr>
          <a:xfrm>
            <a:off x="302550" y="67250"/>
            <a:ext cx="2114700" cy="9030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Business</a:t>
            </a:r>
            <a:endParaRPr sz="2800"/>
          </a:p>
        </p:txBody>
      </p:sp>
      <p:sp>
        <p:nvSpPr>
          <p:cNvPr id="293" name="Google Shape;293;p36"/>
          <p:cNvSpPr txBox="1"/>
          <p:nvPr>
            <p:ph idx="4294967295" type="title"/>
          </p:nvPr>
        </p:nvSpPr>
        <p:spPr>
          <a:xfrm>
            <a:off x="302550" y="703425"/>
            <a:ext cx="2114700" cy="7035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new delivery </a:t>
            </a:r>
            <a:endParaRPr sz="2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5200" y="152400"/>
            <a:ext cx="6292456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7" title="round_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7"/>
          <p:cNvSpPr txBox="1"/>
          <p:nvPr>
            <p:ph idx="4294967295" type="title"/>
          </p:nvPr>
        </p:nvSpPr>
        <p:spPr>
          <a:xfrm>
            <a:off x="302550" y="67250"/>
            <a:ext cx="2114700" cy="9030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Admin </a:t>
            </a:r>
            <a:endParaRPr sz="2800"/>
          </a:p>
        </p:txBody>
      </p:sp>
      <p:sp>
        <p:nvSpPr>
          <p:cNvPr id="301" name="Google Shape;301;p37"/>
          <p:cNvSpPr txBox="1"/>
          <p:nvPr>
            <p:ph idx="4294967295" type="title"/>
          </p:nvPr>
        </p:nvSpPr>
        <p:spPr>
          <a:xfrm>
            <a:off x="302550" y="703425"/>
            <a:ext cx="2114700" cy="7035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initial view </a:t>
            </a:r>
            <a:endParaRPr sz="2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200" y="867225"/>
            <a:ext cx="8359598" cy="411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8" title="round_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8"/>
          <p:cNvSpPr txBox="1"/>
          <p:nvPr>
            <p:ph idx="4294967295" type="title"/>
          </p:nvPr>
        </p:nvSpPr>
        <p:spPr>
          <a:xfrm>
            <a:off x="302550" y="67250"/>
            <a:ext cx="2114700" cy="9030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Admin </a:t>
            </a:r>
            <a:endParaRPr sz="2800"/>
          </a:p>
        </p:txBody>
      </p:sp>
      <p:sp>
        <p:nvSpPr>
          <p:cNvPr id="309" name="Google Shape;309;p38"/>
          <p:cNvSpPr txBox="1"/>
          <p:nvPr>
            <p:ph idx="4294967295" type="title"/>
          </p:nvPr>
        </p:nvSpPr>
        <p:spPr>
          <a:xfrm>
            <a:off x="1400725" y="167000"/>
            <a:ext cx="2114700" cy="7035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deliveries tab </a:t>
            </a:r>
            <a:endParaRPr sz="2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912" y="840450"/>
            <a:ext cx="7894175" cy="414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9" title="round_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9"/>
          <p:cNvSpPr txBox="1"/>
          <p:nvPr>
            <p:ph idx="4294967295" type="title"/>
          </p:nvPr>
        </p:nvSpPr>
        <p:spPr>
          <a:xfrm>
            <a:off x="302550" y="67250"/>
            <a:ext cx="2114700" cy="9030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Admin </a:t>
            </a:r>
            <a:endParaRPr sz="2800"/>
          </a:p>
        </p:txBody>
      </p:sp>
      <p:sp>
        <p:nvSpPr>
          <p:cNvPr id="317" name="Google Shape;317;p39"/>
          <p:cNvSpPr txBox="1"/>
          <p:nvPr>
            <p:ph idx="4294967295" type="title"/>
          </p:nvPr>
        </p:nvSpPr>
        <p:spPr>
          <a:xfrm>
            <a:off x="1400725" y="167000"/>
            <a:ext cx="2114700" cy="7035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couriers</a:t>
            </a:r>
            <a:r>
              <a:rPr lang="iw" sz="2800"/>
              <a:t> tab </a:t>
            </a:r>
            <a:endParaRPr sz="2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0"/>
          <p:cNvSpPr txBox="1"/>
          <p:nvPr>
            <p:ph idx="4294967295" type="title"/>
          </p:nvPr>
        </p:nvSpPr>
        <p:spPr>
          <a:xfrm>
            <a:off x="251575" y="43975"/>
            <a:ext cx="2114700" cy="13296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Live Demo</a:t>
            </a:r>
            <a:endParaRPr sz="2800"/>
          </a:p>
        </p:txBody>
      </p:sp>
      <p:sp>
        <p:nvSpPr>
          <p:cNvPr id="323" name="Google Shape;323;p40"/>
          <p:cNvSpPr txBox="1"/>
          <p:nvPr>
            <p:ph idx="4294967295" type="title"/>
          </p:nvPr>
        </p:nvSpPr>
        <p:spPr>
          <a:xfrm>
            <a:off x="251575" y="1277500"/>
            <a:ext cx="8410500" cy="36234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 fontScale="90000"/>
          </a:bodyPr>
          <a:lstStyle/>
          <a:p>
            <a:pPr indent="-342900" lvl="0" marL="457200" rtl="0" algn="l">
              <a:spcBef>
                <a:spcPts val="1500"/>
              </a:spcBef>
              <a:spcAft>
                <a:spcPts val="0"/>
              </a:spcAft>
              <a:buSzPct val="100000"/>
              <a:buChar char="●"/>
            </a:pPr>
            <a:r>
              <a:rPr lang="iw" sz="2000"/>
              <a:t>log in -&gt; sign in -&gt; business role selection</a:t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w" sz="2000"/>
              <a:t>Business: tabs -&gt; new delivery</a:t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w" sz="2000"/>
              <a:t>Courier: accept (biz can’t see on map)-&gt; pickup  (biz sees on map) -&gt; delivered (biz can’t see) -&gt; payment updated. </a:t>
            </a:r>
            <a:br>
              <a:rPr lang="iw" sz="2000"/>
            </a:br>
            <a:r>
              <a:rPr lang="iw" sz="2000"/>
              <a:t>(remember to close tab and navigate again)</a:t>
            </a:r>
            <a:br>
              <a:rPr lang="iw" sz="2000"/>
            </a:br>
            <a:r>
              <a:rPr lang="iw" sz="2000"/>
              <a:t>(upon accept) two couriers trying to accept the same delivery</a:t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w" sz="2000"/>
              <a:t>Admin: tabs</a:t>
            </a:r>
            <a:endParaRPr sz="2000"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iw" sz="1100"/>
              <a:t>business :</a:t>
            </a:r>
            <a:r>
              <a:rPr lang="iw" sz="1100">
                <a:uFill>
                  <a:noFill/>
                </a:uFill>
                <a:hlinkClick r:id="rId3"/>
              </a:rPr>
              <a:t>afula.biz20@example.com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iw" sz="1100"/>
              <a:t>admin: eva.poluliakhov@nitzanim.tech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iw" sz="1100"/>
              <a:t>courier1: rafael_swift@example.com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1100"/>
              <a:t>courier2: jody_kuhlman@example.com</a:t>
            </a:r>
            <a:endParaRPr sz="11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4" name="Google Shape;324;p40" title="round_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1"/>
          <p:cNvSpPr txBox="1"/>
          <p:nvPr>
            <p:ph idx="4294967295" type="title"/>
          </p:nvPr>
        </p:nvSpPr>
        <p:spPr>
          <a:xfrm>
            <a:off x="251575" y="43975"/>
            <a:ext cx="3939300" cy="13296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What Went Well ?</a:t>
            </a:r>
            <a:endParaRPr sz="2800"/>
          </a:p>
        </p:txBody>
      </p:sp>
      <p:sp>
        <p:nvSpPr>
          <p:cNvPr id="330" name="Google Shape;330;p41"/>
          <p:cNvSpPr txBox="1"/>
          <p:nvPr>
            <p:ph idx="4294967295" type="title"/>
          </p:nvPr>
        </p:nvSpPr>
        <p:spPr>
          <a:xfrm>
            <a:off x="313650" y="1210250"/>
            <a:ext cx="8094000" cy="31791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-355600" lvl="0" marL="457200" rtl="0" algn="l">
              <a:spcBef>
                <a:spcPts val="150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Successful teamwork and the achievement of all professional goals.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Firebase </a:t>
            </a:r>
            <a:r>
              <a:rPr lang="iw" sz="2000"/>
              <a:t>was an outstanding choice, it </a:t>
            </a:r>
            <a:r>
              <a:rPr lang="iw" sz="2000"/>
              <a:t>simplified authentication and user </a:t>
            </a:r>
            <a:r>
              <a:rPr lang="iw" sz="2000"/>
              <a:t>management.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External UI libraries helped with fast and modern design integration.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Use of OpenAPI for API design, ensured a well structured code, capturing all fields and reduced frontend-backend communication problems.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PostMan simplified complex manual testing.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Real time tracking and updating is smooth and almost instant.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Application is simple, user friendly and modularized code by user type.</a:t>
            </a:r>
            <a:endParaRPr sz="2000"/>
          </a:p>
        </p:txBody>
      </p:sp>
      <p:pic>
        <p:nvPicPr>
          <p:cNvPr id="331" name="Google Shape;331;p41" title="round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2"/>
          <p:cNvSpPr txBox="1"/>
          <p:nvPr>
            <p:ph idx="4294967295" type="title"/>
          </p:nvPr>
        </p:nvSpPr>
        <p:spPr>
          <a:xfrm>
            <a:off x="251575" y="43975"/>
            <a:ext cx="3939300" cy="13296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Main Difficulties</a:t>
            </a:r>
            <a:endParaRPr sz="2800"/>
          </a:p>
        </p:txBody>
      </p:sp>
      <p:sp>
        <p:nvSpPr>
          <p:cNvPr id="337" name="Google Shape;337;p42"/>
          <p:cNvSpPr txBox="1"/>
          <p:nvPr>
            <p:ph idx="4294967295" type="title"/>
          </p:nvPr>
        </p:nvSpPr>
        <p:spPr>
          <a:xfrm>
            <a:off x="251575" y="1245600"/>
            <a:ext cx="8156100" cy="26523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-355600" lvl="0" marL="457200" rtl="0" algn="l">
              <a:spcBef>
                <a:spcPts val="150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Building a fullstack project from scratch.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Learning languages, technologies, professional standards, and work methodologies on the go.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We had to decide how to structure the data and how it communicates (GIN infra., handlers implementation, DB access)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Google Maps integration (Proper loading, test </a:t>
            </a:r>
            <a:r>
              <a:rPr lang="iw" sz="2000"/>
              <a:t>simulation, UI</a:t>
            </a:r>
            <a:r>
              <a:rPr lang="iw" sz="2000"/>
              <a:t>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API requests VS. onSnapshot </a:t>
            </a:r>
            <a:r>
              <a:rPr lang="iw" sz="2000"/>
              <a:t>response time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Understanding the main difference between user authentication and user request authentication</a:t>
            </a:r>
            <a:endParaRPr sz="2000"/>
          </a:p>
        </p:txBody>
      </p:sp>
      <p:pic>
        <p:nvPicPr>
          <p:cNvPr id="338" name="Google Shape;338;p42" title="round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3"/>
          <p:cNvSpPr txBox="1"/>
          <p:nvPr>
            <p:ph idx="4294967295" type="title"/>
          </p:nvPr>
        </p:nvSpPr>
        <p:spPr>
          <a:xfrm>
            <a:off x="251575" y="43975"/>
            <a:ext cx="6516300" cy="13296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P</a:t>
            </a:r>
            <a:r>
              <a:rPr lang="iw" sz="2800"/>
              <a:t>otential Extensions</a:t>
            </a:r>
            <a:endParaRPr sz="2800"/>
          </a:p>
        </p:txBody>
      </p:sp>
      <p:sp>
        <p:nvSpPr>
          <p:cNvPr id="344" name="Google Shape;344;p43"/>
          <p:cNvSpPr txBox="1"/>
          <p:nvPr>
            <p:ph idx="4294967295" type="title"/>
          </p:nvPr>
        </p:nvSpPr>
        <p:spPr>
          <a:xfrm>
            <a:off x="251575" y="1176600"/>
            <a:ext cx="8156100" cy="33024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-355600" lvl="0" marL="457200" rtl="0" algn="l">
              <a:spcBef>
                <a:spcPts val="150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Deployment and broadcasting the application.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FCM push notifications (suggestions for deliveries on the way).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Functionality for withdrawing funds and issuing payslips.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Chat support between the business and the courier.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Expanding admins capabilities.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Adding advertising to expand the business model.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AI integrating: smart </a:t>
            </a:r>
            <a:r>
              <a:rPr lang="iw" sz="2000"/>
              <a:t>adjustment of deliveries based on past data for </a:t>
            </a:r>
            <a:r>
              <a:rPr lang="iw" sz="2000"/>
              <a:t>a courier defining work hours and a financial goal for that day.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UI </a:t>
            </a:r>
            <a:r>
              <a:rPr lang="iw" sz="2000"/>
              <a:t>polish.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Navigation animation.</a:t>
            </a:r>
            <a:endParaRPr sz="2000"/>
          </a:p>
        </p:txBody>
      </p:sp>
      <p:pic>
        <p:nvPicPr>
          <p:cNvPr id="345" name="Google Shape;345;p43" title="round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>
                <a:latin typeface="Calibri"/>
                <a:ea typeface="Calibri"/>
                <a:cs typeface="Calibri"/>
                <a:sym typeface="Calibri"/>
              </a:rPr>
              <a:t>Project</a:t>
            </a:r>
            <a:r>
              <a:rPr lang="iw" sz="2820">
                <a:latin typeface="Calibri"/>
                <a:ea typeface="Calibri"/>
                <a:cs typeface="Calibri"/>
                <a:sym typeface="Calibri"/>
              </a:rPr>
              <a:t> Goals</a:t>
            </a:r>
            <a:endParaRPr sz="282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i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Parallel and </a:t>
            </a:r>
            <a:r>
              <a:rPr lang="i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distributed</a:t>
            </a:r>
            <a:r>
              <a:rPr lang="i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real-time delivery assignment and tracking.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i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Role-based dashboards: Business, Courier, Admin.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i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User-friendly and energy-efficient system.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26" title="round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/>
          <p:nvPr>
            <p:ph idx="4294967295" type="title"/>
          </p:nvPr>
        </p:nvSpPr>
        <p:spPr>
          <a:xfrm>
            <a:off x="251575" y="43975"/>
            <a:ext cx="6516300" cy="13296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Use of Generative AI Tools</a:t>
            </a:r>
            <a:endParaRPr sz="2800"/>
          </a:p>
        </p:txBody>
      </p:sp>
      <p:sp>
        <p:nvSpPr>
          <p:cNvPr id="351" name="Google Shape;351;p44"/>
          <p:cNvSpPr txBox="1"/>
          <p:nvPr>
            <p:ph idx="4294967295" type="title"/>
          </p:nvPr>
        </p:nvSpPr>
        <p:spPr>
          <a:xfrm>
            <a:off x="302550" y="1107700"/>
            <a:ext cx="8105100" cy="37410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-355600" lvl="0" marL="457200" rtl="0" algn="l">
              <a:spcBef>
                <a:spcPts val="150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ChatGPT helped us understand the advantages and disadvantages of the tools and languages ​​available to us in development, choosing them, and finally learning how to use them.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Based on the professional and detailed files we wrote, uploaded to chatGPT, we created </a:t>
            </a:r>
            <a:r>
              <a:rPr lang="iw" sz="2000"/>
              <a:t>yaml</a:t>
            </a:r>
            <a:r>
              <a:rPr lang="iw" sz="2000"/>
              <a:t> </a:t>
            </a:r>
            <a:r>
              <a:rPr lang="iw" sz="2000"/>
              <a:t>and the </a:t>
            </a:r>
            <a:r>
              <a:rPr lang="iw" sz="2000"/>
              <a:t>openAPI codegen from it, which was very helpful in creating the structure of the backend and REST API and paying attention to all the little details.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Codereview, troubleshooting and suggesting fast </a:t>
            </a:r>
            <a:r>
              <a:rPr lang="iw" sz="2000"/>
              <a:t>solutions</a:t>
            </a:r>
            <a:r>
              <a:rPr lang="iw" sz="2000"/>
              <a:t> (distance, payment, loader logic)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Implementing part the app design based on our detailed vision.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AI provided a speed boost and a creative view, but the core system design and critical sections were coded and verified by us to meet the project’s specific requirements.</a:t>
            </a:r>
            <a:endParaRPr sz="2000"/>
          </a:p>
        </p:txBody>
      </p:sp>
      <p:pic>
        <p:nvPicPr>
          <p:cNvPr id="352" name="Google Shape;352;p44" title="round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5"/>
          <p:cNvSpPr txBox="1"/>
          <p:nvPr>
            <p:ph idx="4294967295" type="title"/>
          </p:nvPr>
        </p:nvSpPr>
        <p:spPr>
          <a:xfrm>
            <a:off x="251575" y="43975"/>
            <a:ext cx="6516300" cy="13296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Conclusion</a:t>
            </a:r>
            <a:endParaRPr sz="2800"/>
          </a:p>
        </p:txBody>
      </p:sp>
      <p:sp>
        <p:nvSpPr>
          <p:cNvPr id="358" name="Google Shape;358;p45"/>
          <p:cNvSpPr txBox="1"/>
          <p:nvPr>
            <p:ph idx="4294967295" type="title"/>
          </p:nvPr>
        </p:nvSpPr>
        <p:spPr>
          <a:xfrm>
            <a:off x="324950" y="1088700"/>
            <a:ext cx="8082600" cy="29661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-355600" lvl="0" marL="457200" rtl="0" algn="l">
              <a:spcBef>
                <a:spcPts val="150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The Courier Management System project demonstrates a successful combination of </a:t>
            </a:r>
            <a:r>
              <a:rPr lang="iw" sz="2000"/>
              <a:t>progressive</a:t>
            </a:r>
            <a:r>
              <a:rPr lang="iw" sz="2000"/>
              <a:t> web technologies, cloud services, real-time features and generative AI.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We have created a good and stable infrastructure for future </a:t>
            </a:r>
            <a:r>
              <a:rPr lang="iw" sz="2000"/>
              <a:t>expansion</a:t>
            </a:r>
            <a:r>
              <a:rPr lang="iw" sz="2000"/>
              <a:t> and </a:t>
            </a:r>
            <a:r>
              <a:rPr lang="iw" sz="2000"/>
              <a:t>improvement</a:t>
            </a:r>
            <a:r>
              <a:rPr lang="iw" sz="2000"/>
              <a:t>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w" sz="2000"/>
              <a:t>The challenges faced </a:t>
            </a:r>
            <a:r>
              <a:rPr lang="iw" sz="2000"/>
              <a:t>were educational and </a:t>
            </a:r>
            <a:r>
              <a:rPr lang="iw" sz="2000"/>
              <a:t>led to a deeper understanding of full-stack development, especially in handling real-time collaborative data.</a:t>
            </a:r>
            <a:endParaRPr sz="2000"/>
          </a:p>
        </p:txBody>
      </p:sp>
      <p:pic>
        <p:nvPicPr>
          <p:cNvPr id="359" name="Google Shape;359;p45" title="round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/>
          <p:nvPr>
            <p:ph type="ctrTitle"/>
          </p:nvPr>
        </p:nvSpPr>
        <p:spPr>
          <a:xfrm>
            <a:off x="685800" y="1626172"/>
            <a:ext cx="7772400" cy="1790700"/>
          </a:xfrm>
          <a:prstGeom prst="rect">
            <a:avLst/>
          </a:prstGeom>
        </p:spPr>
        <p:txBody>
          <a:bodyPr anchorCtr="0" anchor="b" bIns="29000" lIns="58025" spcFirstLastPara="1" rIns="58025" wrap="square" tIns="290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/>
              <a:t>Thank you!</a:t>
            </a:r>
            <a:endParaRPr/>
          </a:p>
        </p:txBody>
      </p:sp>
      <p:pic>
        <p:nvPicPr>
          <p:cNvPr id="365" name="Google Shape;365;p46" title="round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6" title="image-removebg-preview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28387" y="-12"/>
            <a:ext cx="10600775" cy="56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/>
          <p:nvPr/>
        </p:nvSpPr>
        <p:spPr>
          <a:xfrm>
            <a:off x="3152568" y="2922676"/>
            <a:ext cx="1040100" cy="451500"/>
          </a:xfrm>
          <a:prstGeom prst="roundRect">
            <a:avLst>
              <a:gd fmla="val 16667" name="adj"/>
            </a:avLst>
          </a:prstGeom>
          <a:solidFill>
            <a:srgbClr val="1F477D"/>
          </a:solidFill>
          <a:ln cap="flat" cmpd="sng" w="805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" sz="1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 Browser</a:t>
            </a:r>
            <a:endParaRPr b="0" i="0" sz="13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7"/>
          <p:cNvSpPr/>
          <p:nvPr/>
        </p:nvSpPr>
        <p:spPr>
          <a:xfrm>
            <a:off x="3108046" y="1829560"/>
            <a:ext cx="1129200" cy="6756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80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React Frontend</a:t>
            </a:r>
            <a:endParaRPr sz="900"/>
          </a:p>
        </p:txBody>
      </p:sp>
      <p:cxnSp>
        <p:nvCxnSpPr>
          <p:cNvPr id="146" name="Google Shape;146;p27"/>
          <p:cNvCxnSpPr>
            <a:stCxn id="144" idx="0"/>
            <a:endCxn id="145" idx="2"/>
          </p:cNvCxnSpPr>
          <p:nvPr/>
        </p:nvCxnSpPr>
        <p:spPr>
          <a:xfrm rot="10800000">
            <a:off x="3672618" y="2505076"/>
            <a:ext cx="0" cy="417600"/>
          </a:xfrm>
          <a:prstGeom prst="straightConnector1">
            <a:avLst/>
          </a:prstGeom>
          <a:noFill/>
          <a:ln cap="flat" cmpd="sng" w="241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47" name="Google Shape;147;p27"/>
          <p:cNvSpPr/>
          <p:nvPr/>
        </p:nvSpPr>
        <p:spPr>
          <a:xfrm>
            <a:off x="4925047" y="2384463"/>
            <a:ext cx="783300" cy="4863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80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REST API</a:t>
            </a:r>
            <a:endParaRPr sz="900"/>
          </a:p>
        </p:txBody>
      </p:sp>
      <p:cxnSp>
        <p:nvCxnSpPr>
          <p:cNvPr id="148" name="Google Shape;148;p27"/>
          <p:cNvCxnSpPr>
            <a:stCxn id="145" idx="3"/>
            <a:endCxn id="147" idx="1"/>
          </p:cNvCxnSpPr>
          <p:nvPr/>
        </p:nvCxnSpPr>
        <p:spPr>
          <a:xfrm>
            <a:off x="4237246" y="2167360"/>
            <a:ext cx="687900" cy="460200"/>
          </a:xfrm>
          <a:prstGeom prst="straightConnector1">
            <a:avLst/>
          </a:prstGeom>
          <a:noFill/>
          <a:ln cap="flat" cmpd="sng" w="241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49" name="Google Shape;149;p27"/>
          <p:cNvSpPr/>
          <p:nvPr/>
        </p:nvSpPr>
        <p:spPr>
          <a:xfrm>
            <a:off x="7458394" y="1829582"/>
            <a:ext cx="1418100" cy="6756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80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Firebase Firestore (database)</a:t>
            </a:r>
            <a:endParaRPr sz="900"/>
          </a:p>
        </p:txBody>
      </p:sp>
      <p:sp>
        <p:nvSpPr>
          <p:cNvPr id="150" name="Google Shape;150;p27"/>
          <p:cNvSpPr/>
          <p:nvPr/>
        </p:nvSpPr>
        <p:spPr>
          <a:xfrm>
            <a:off x="5708264" y="4326182"/>
            <a:ext cx="2243400" cy="4863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80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Go Backend</a:t>
            </a:r>
            <a:br>
              <a:rPr b="0" i="0" lang="iw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iw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(User &amp; </a:t>
            </a:r>
            <a:r>
              <a:rPr lang="iw" sz="1300">
                <a:latin typeface="Calibri"/>
                <a:ea typeface="Calibri"/>
                <a:cs typeface="Calibri"/>
                <a:sym typeface="Calibri"/>
              </a:rPr>
              <a:t>Delivery services</a:t>
            </a:r>
            <a:r>
              <a:rPr b="0" i="0" lang="iw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900"/>
          </a:p>
        </p:txBody>
      </p:sp>
      <p:cxnSp>
        <p:nvCxnSpPr>
          <p:cNvPr id="151" name="Google Shape;151;p27"/>
          <p:cNvCxnSpPr>
            <a:stCxn id="147" idx="2"/>
            <a:endCxn id="152" idx="0"/>
          </p:cNvCxnSpPr>
          <p:nvPr/>
        </p:nvCxnSpPr>
        <p:spPr>
          <a:xfrm>
            <a:off x="5316697" y="2870763"/>
            <a:ext cx="592800" cy="244800"/>
          </a:xfrm>
          <a:prstGeom prst="straightConnector1">
            <a:avLst/>
          </a:prstGeom>
          <a:noFill/>
          <a:ln cap="flat" cmpd="sng" w="241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53" name="Google Shape;153;p27"/>
          <p:cNvSpPr/>
          <p:nvPr/>
        </p:nvSpPr>
        <p:spPr>
          <a:xfrm>
            <a:off x="4693366" y="1040300"/>
            <a:ext cx="1418100" cy="6756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80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Firebase </a:t>
            </a:r>
            <a:r>
              <a:rPr lang="iw" sz="1300">
                <a:latin typeface="Calibri"/>
                <a:ea typeface="Calibri"/>
                <a:cs typeface="Calibri"/>
                <a:sym typeface="Calibri"/>
              </a:rPr>
              <a:t>Authentication</a:t>
            </a:r>
            <a:endParaRPr sz="900"/>
          </a:p>
        </p:txBody>
      </p:sp>
      <p:cxnSp>
        <p:nvCxnSpPr>
          <p:cNvPr id="154" name="Google Shape;154;p27"/>
          <p:cNvCxnSpPr>
            <a:stCxn id="153" idx="3"/>
            <a:endCxn id="149" idx="0"/>
          </p:cNvCxnSpPr>
          <p:nvPr/>
        </p:nvCxnSpPr>
        <p:spPr>
          <a:xfrm>
            <a:off x="6111466" y="1378100"/>
            <a:ext cx="2055900" cy="451500"/>
          </a:xfrm>
          <a:prstGeom prst="straightConnector1">
            <a:avLst/>
          </a:prstGeom>
          <a:noFill/>
          <a:ln cap="flat" cmpd="sng" w="241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55" name="Google Shape;155;p27"/>
          <p:cNvCxnSpPr>
            <a:stCxn id="153" idx="1"/>
            <a:endCxn id="145" idx="0"/>
          </p:cNvCxnSpPr>
          <p:nvPr/>
        </p:nvCxnSpPr>
        <p:spPr>
          <a:xfrm flipH="1">
            <a:off x="3672766" y="1378100"/>
            <a:ext cx="1020600" cy="451500"/>
          </a:xfrm>
          <a:prstGeom prst="straightConnector1">
            <a:avLst/>
          </a:prstGeom>
          <a:noFill/>
          <a:ln cap="flat" cmpd="sng" w="24175">
            <a:solidFill>
              <a:schemeClr val="dk1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cxnSp>
        <p:nvCxnSpPr>
          <p:cNvPr id="156" name="Google Shape;156;p27"/>
          <p:cNvCxnSpPr>
            <a:stCxn id="149" idx="2"/>
            <a:endCxn id="150" idx="3"/>
          </p:cNvCxnSpPr>
          <p:nvPr/>
        </p:nvCxnSpPr>
        <p:spPr>
          <a:xfrm flipH="1">
            <a:off x="7951744" y="2505182"/>
            <a:ext cx="215700" cy="2064000"/>
          </a:xfrm>
          <a:prstGeom prst="straightConnector1">
            <a:avLst/>
          </a:prstGeom>
          <a:noFill/>
          <a:ln cap="flat" cmpd="sng" w="24175">
            <a:solidFill>
              <a:schemeClr val="dk1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sp>
        <p:nvSpPr>
          <p:cNvPr id="157" name="Google Shape;157;p27"/>
          <p:cNvSpPr/>
          <p:nvPr/>
        </p:nvSpPr>
        <p:spPr>
          <a:xfrm>
            <a:off x="2236418" y="1175209"/>
            <a:ext cx="1133700" cy="4968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80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Google Maps API</a:t>
            </a:r>
            <a:endParaRPr sz="900"/>
          </a:p>
        </p:txBody>
      </p:sp>
      <p:cxnSp>
        <p:nvCxnSpPr>
          <p:cNvPr id="158" name="Google Shape;158;p27"/>
          <p:cNvCxnSpPr>
            <a:stCxn id="145" idx="1"/>
            <a:endCxn id="157" idx="2"/>
          </p:cNvCxnSpPr>
          <p:nvPr/>
        </p:nvCxnSpPr>
        <p:spPr>
          <a:xfrm rot="10800000">
            <a:off x="2803246" y="1672060"/>
            <a:ext cx="304800" cy="495300"/>
          </a:xfrm>
          <a:prstGeom prst="straightConnector1">
            <a:avLst/>
          </a:prstGeom>
          <a:noFill/>
          <a:ln cap="flat" cmpd="sng" w="241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59" name="Google Shape;159;p27"/>
          <p:cNvCxnSpPr>
            <a:stCxn id="149" idx="1"/>
            <a:endCxn id="145" idx="3"/>
          </p:cNvCxnSpPr>
          <p:nvPr/>
        </p:nvCxnSpPr>
        <p:spPr>
          <a:xfrm rot="10800000">
            <a:off x="4237294" y="2167382"/>
            <a:ext cx="3221100" cy="0"/>
          </a:xfrm>
          <a:prstGeom prst="straightConnector1">
            <a:avLst/>
          </a:prstGeom>
          <a:noFill/>
          <a:ln cap="flat" cmpd="sng" w="24175">
            <a:solidFill>
              <a:schemeClr val="dk1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sp>
        <p:nvSpPr>
          <p:cNvPr id="152" name="Google Shape;152;p27"/>
          <p:cNvSpPr/>
          <p:nvPr/>
        </p:nvSpPr>
        <p:spPr>
          <a:xfrm>
            <a:off x="5174356" y="3115647"/>
            <a:ext cx="1470300" cy="3864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80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Authentication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i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Middleware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7"/>
          <p:cNvSpPr/>
          <p:nvPr/>
        </p:nvSpPr>
        <p:spPr>
          <a:xfrm>
            <a:off x="5795769" y="3768113"/>
            <a:ext cx="1133700" cy="2922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80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GIN handler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1" name="Google Shape;161;p27"/>
          <p:cNvCxnSpPr>
            <a:stCxn id="150" idx="1"/>
            <a:endCxn id="144" idx="2"/>
          </p:cNvCxnSpPr>
          <p:nvPr/>
        </p:nvCxnSpPr>
        <p:spPr>
          <a:xfrm rot="10800000">
            <a:off x="3672764" y="3374132"/>
            <a:ext cx="2035500" cy="1195200"/>
          </a:xfrm>
          <a:prstGeom prst="bentConnector2">
            <a:avLst/>
          </a:prstGeom>
          <a:noFill/>
          <a:ln cap="flat" cmpd="sng" w="241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7"/>
          <p:cNvCxnSpPr/>
          <p:nvPr/>
        </p:nvCxnSpPr>
        <p:spPr>
          <a:xfrm flipH="1" rot="10800000">
            <a:off x="3668137" y="3351574"/>
            <a:ext cx="4500" cy="708600"/>
          </a:xfrm>
          <a:prstGeom prst="straightConnector1">
            <a:avLst/>
          </a:prstGeom>
          <a:noFill/>
          <a:ln cap="flat" cmpd="sng" w="241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" name="Google Shape;163;p27"/>
          <p:cNvCxnSpPr>
            <a:stCxn id="152" idx="2"/>
            <a:endCxn id="160" idx="0"/>
          </p:cNvCxnSpPr>
          <p:nvPr/>
        </p:nvCxnSpPr>
        <p:spPr>
          <a:xfrm>
            <a:off x="5909506" y="3502047"/>
            <a:ext cx="453000" cy="266100"/>
          </a:xfrm>
          <a:prstGeom prst="straightConnector1">
            <a:avLst/>
          </a:prstGeom>
          <a:noFill/>
          <a:ln cap="flat" cmpd="sng" w="241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27"/>
          <p:cNvCxnSpPr>
            <a:stCxn id="160" idx="2"/>
            <a:endCxn id="150" idx="0"/>
          </p:cNvCxnSpPr>
          <p:nvPr/>
        </p:nvCxnSpPr>
        <p:spPr>
          <a:xfrm>
            <a:off x="6362619" y="4060313"/>
            <a:ext cx="467400" cy="265800"/>
          </a:xfrm>
          <a:prstGeom prst="straightConnector1">
            <a:avLst/>
          </a:prstGeom>
          <a:noFill/>
          <a:ln cap="flat" cmpd="sng" w="241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5" name="Google Shape;165;p27"/>
          <p:cNvSpPr txBox="1"/>
          <p:nvPr>
            <p:ph idx="4294967295" type="title"/>
          </p:nvPr>
        </p:nvSpPr>
        <p:spPr>
          <a:xfrm>
            <a:off x="130375" y="84325"/>
            <a:ext cx="3339300" cy="7893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Logical Architecture</a:t>
            </a:r>
            <a:endParaRPr sz="2800"/>
          </a:p>
        </p:txBody>
      </p:sp>
      <p:pic>
        <p:nvPicPr>
          <p:cNvPr id="166" name="Google Shape;166;p27" title="round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/>
          <p:nvPr/>
        </p:nvSpPr>
        <p:spPr>
          <a:xfrm>
            <a:off x="2359263" y="3446946"/>
            <a:ext cx="4572000" cy="12405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8"/>
          <p:cNvSpPr/>
          <p:nvPr/>
        </p:nvSpPr>
        <p:spPr>
          <a:xfrm>
            <a:off x="2431800" y="4332884"/>
            <a:ext cx="4353900" cy="291000"/>
          </a:xfrm>
          <a:prstGeom prst="roundRect">
            <a:avLst>
              <a:gd fmla="val 16667" name="adj"/>
            </a:avLst>
          </a:prstGeom>
          <a:solidFill>
            <a:srgbClr val="1F477D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8"/>
          <p:cNvSpPr/>
          <p:nvPr/>
        </p:nvSpPr>
        <p:spPr>
          <a:xfrm>
            <a:off x="2427871" y="4020099"/>
            <a:ext cx="4353900" cy="291000"/>
          </a:xfrm>
          <a:prstGeom prst="roundRect">
            <a:avLst>
              <a:gd fmla="val 16667" name="adj"/>
            </a:avLst>
          </a:prstGeom>
          <a:solidFill>
            <a:srgbClr val="1F477D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8"/>
          <p:cNvSpPr/>
          <p:nvPr/>
        </p:nvSpPr>
        <p:spPr>
          <a:xfrm>
            <a:off x="4339312" y="1749166"/>
            <a:ext cx="820200" cy="144900"/>
          </a:xfrm>
          <a:prstGeom prst="roundRect">
            <a:avLst>
              <a:gd fmla="val 16667" name="adj"/>
            </a:avLst>
          </a:prstGeom>
          <a:solidFill>
            <a:srgbClr val="1F477D"/>
          </a:solidFill>
          <a:ln cap="flat" cmpd="sng" w="805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Router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5" name="Google Shape;175;p28"/>
          <p:cNvCxnSpPr>
            <a:stCxn id="174" idx="2"/>
            <a:endCxn id="176" idx="0"/>
          </p:cNvCxnSpPr>
          <p:nvPr/>
        </p:nvCxnSpPr>
        <p:spPr>
          <a:xfrm flipH="1">
            <a:off x="4739512" y="1894066"/>
            <a:ext cx="9900" cy="244200"/>
          </a:xfrm>
          <a:prstGeom prst="straightConnector1">
            <a:avLst/>
          </a:prstGeom>
          <a:noFill/>
          <a:ln cap="flat" cmpd="sng" w="181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77" name="Google Shape;177;p28"/>
          <p:cNvSpPr/>
          <p:nvPr/>
        </p:nvSpPr>
        <p:spPr>
          <a:xfrm>
            <a:off x="7288191" y="3853115"/>
            <a:ext cx="1568613" cy="428054"/>
          </a:xfrm>
          <a:prstGeom prst="flowChartMagneticDisk">
            <a:avLst/>
          </a:prstGeom>
          <a:solidFill>
            <a:schemeClr val="accent1"/>
          </a:solidFill>
          <a:ln cap="flat" cmpd="sng" w="805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FireStore (DB)</a:t>
            </a:r>
            <a:endParaRPr sz="1300"/>
          </a:p>
        </p:txBody>
      </p:sp>
      <p:sp>
        <p:nvSpPr>
          <p:cNvPr id="178" name="Google Shape;178;p28"/>
          <p:cNvSpPr/>
          <p:nvPr/>
        </p:nvSpPr>
        <p:spPr>
          <a:xfrm>
            <a:off x="3131723" y="480763"/>
            <a:ext cx="2954100" cy="11655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Auth-Context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8"/>
          <p:cNvSpPr/>
          <p:nvPr/>
        </p:nvSpPr>
        <p:spPr>
          <a:xfrm>
            <a:off x="3245648" y="576538"/>
            <a:ext cx="1098600" cy="185700"/>
          </a:xfrm>
          <a:prstGeom prst="roundRect">
            <a:avLst>
              <a:gd fmla="val 16667" name="adj"/>
            </a:avLst>
          </a:prstGeom>
          <a:solidFill>
            <a:srgbClr val="548135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Auth-Context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8"/>
          <p:cNvSpPr/>
          <p:nvPr/>
        </p:nvSpPr>
        <p:spPr>
          <a:xfrm>
            <a:off x="3633162" y="797493"/>
            <a:ext cx="2232600" cy="726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8"/>
          <p:cNvSpPr/>
          <p:nvPr/>
        </p:nvSpPr>
        <p:spPr>
          <a:xfrm>
            <a:off x="3744839" y="894537"/>
            <a:ext cx="920100" cy="185700"/>
          </a:xfrm>
          <a:prstGeom prst="roundRect">
            <a:avLst>
              <a:gd fmla="val 16667" name="adj"/>
            </a:avLst>
          </a:prstGeom>
          <a:solidFill>
            <a:srgbClr val="B45F06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Map Loader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8"/>
          <p:cNvSpPr/>
          <p:nvPr/>
        </p:nvSpPr>
        <p:spPr>
          <a:xfrm>
            <a:off x="4261217" y="1212535"/>
            <a:ext cx="976500" cy="185700"/>
          </a:xfrm>
          <a:prstGeom prst="roundRect">
            <a:avLst>
              <a:gd fmla="val 16667" name="adj"/>
            </a:avLst>
          </a:prstGeom>
          <a:solidFill>
            <a:srgbClr val="1F477D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3" name="Google Shape;183;p28"/>
          <p:cNvCxnSpPr>
            <a:stCxn id="182" idx="2"/>
            <a:endCxn id="174" idx="0"/>
          </p:cNvCxnSpPr>
          <p:nvPr/>
        </p:nvCxnSpPr>
        <p:spPr>
          <a:xfrm>
            <a:off x="4749467" y="1398235"/>
            <a:ext cx="0" cy="351000"/>
          </a:xfrm>
          <a:prstGeom prst="straightConnector1">
            <a:avLst/>
          </a:prstGeom>
          <a:noFill/>
          <a:ln cap="flat" cmpd="sng" w="181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" name="Google Shape;184;p28"/>
          <p:cNvCxnSpPr>
            <a:stCxn id="174" idx="3"/>
            <a:endCxn id="185" idx="1"/>
          </p:cNvCxnSpPr>
          <p:nvPr/>
        </p:nvCxnSpPr>
        <p:spPr>
          <a:xfrm>
            <a:off x="5159512" y="1821616"/>
            <a:ext cx="583500" cy="0"/>
          </a:xfrm>
          <a:prstGeom prst="straightConnector1">
            <a:avLst/>
          </a:prstGeom>
          <a:noFill/>
          <a:ln cap="flat" cmpd="sng" w="181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76" name="Google Shape;176;p28"/>
          <p:cNvSpPr/>
          <p:nvPr/>
        </p:nvSpPr>
        <p:spPr>
          <a:xfrm>
            <a:off x="3286090" y="2138228"/>
            <a:ext cx="2906700" cy="10644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3466370" y="2895219"/>
            <a:ext cx="2546100" cy="2910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55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9925" lIns="39850" spcFirstLastPara="1" rIns="39850" wrap="square" tIns="19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latin typeface="Calibri"/>
                <a:ea typeface="Calibri"/>
                <a:cs typeface="Calibri"/>
                <a:sym typeface="Calibri"/>
              </a:rPr>
              <a:t>Courier</a:t>
            </a:r>
            <a:endParaRPr sz="600"/>
          </a:p>
        </p:txBody>
      </p:sp>
      <p:sp>
        <p:nvSpPr>
          <p:cNvPr id="187" name="Google Shape;187;p28"/>
          <p:cNvSpPr/>
          <p:nvPr/>
        </p:nvSpPr>
        <p:spPr>
          <a:xfrm>
            <a:off x="3412157" y="2205576"/>
            <a:ext cx="1225200" cy="181800"/>
          </a:xfrm>
          <a:prstGeom prst="roundRect">
            <a:avLst>
              <a:gd fmla="val 16667" name="adj"/>
            </a:avLst>
          </a:prstGeom>
          <a:solidFill>
            <a:srgbClr val="B45F06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Protected Route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5742900" y="1749166"/>
            <a:ext cx="1098600" cy="144900"/>
          </a:xfrm>
          <a:prstGeom prst="roundRect">
            <a:avLst>
              <a:gd fmla="val 16667" name="adj"/>
            </a:avLst>
          </a:prstGeom>
          <a:solidFill>
            <a:srgbClr val="B45F06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Invalid Route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8"/>
          <p:cNvSpPr/>
          <p:nvPr/>
        </p:nvSpPr>
        <p:spPr>
          <a:xfrm>
            <a:off x="3385956" y="2452840"/>
            <a:ext cx="1028400" cy="1713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80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latin typeface="Calibri"/>
                <a:ea typeface="Calibri"/>
                <a:cs typeface="Calibri"/>
                <a:sym typeface="Calibri"/>
              </a:rPr>
              <a:t>Login/Sign In</a:t>
            </a:r>
            <a:endParaRPr sz="1100"/>
          </a:p>
        </p:txBody>
      </p:sp>
      <p:sp>
        <p:nvSpPr>
          <p:cNvPr id="189" name="Google Shape;189;p28"/>
          <p:cNvSpPr/>
          <p:nvPr/>
        </p:nvSpPr>
        <p:spPr>
          <a:xfrm>
            <a:off x="4632750" y="2452840"/>
            <a:ext cx="1342200" cy="1818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80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9000" lIns="58025" spcFirstLastPara="1" rIns="58025" wrap="square" tIns="29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>
                <a:latin typeface="Calibri"/>
                <a:ea typeface="Calibri"/>
                <a:cs typeface="Calibri"/>
                <a:sym typeface="Calibri"/>
              </a:rPr>
              <a:t>Role Selection</a:t>
            </a:r>
            <a:endParaRPr sz="1100"/>
          </a:p>
        </p:txBody>
      </p:sp>
      <p:cxnSp>
        <p:nvCxnSpPr>
          <p:cNvPr id="190" name="Google Shape;190;p28"/>
          <p:cNvCxnSpPr>
            <a:stCxn id="188" idx="3"/>
            <a:endCxn id="189" idx="1"/>
          </p:cNvCxnSpPr>
          <p:nvPr/>
        </p:nvCxnSpPr>
        <p:spPr>
          <a:xfrm>
            <a:off x="4414356" y="2538490"/>
            <a:ext cx="218400" cy="5400"/>
          </a:xfrm>
          <a:prstGeom prst="straightConnector1">
            <a:avLst/>
          </a:prstGeom>
          <a:noFill/>
          <a:ln cap="flat" cmpd="sng" w="12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1" name="Google Shape;191;p28"/>
          <p:cNvSpPr/>
          <p:nvPr/>
        </p:nvSpPr>
        <p:spPr>
          <a:xfrm>
            <a:off x="3603830" y="2949184"/>
            <a:ext cx="631500" cy="2034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55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9925" lIns="39850" spcFirstLastPara="1" rIns="39850" wrap="square" tIns="19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Admin</a:t>
            </a:r>
            <a:endParaRPr sz="600"/>
          </a:p>
        </p:txBody>
      </p:sp>
      <p:cxnSp>
        <p:nvCxnSpPr>
          <p:cNvPr id="192" name="Google Shape;192;p28"/>
          <p:cNvCxnSpPr/>
          <p:nvPr/>
        </p:nvCxnSpPr>
        <p:spPr>
          <a:xfrm flipH="1">
            <a:off x="4627392" y="2753158"/>
            <a:ext cx="8400" cy="196200"/>
          </a:xfrm>
          <a:prstGeom prst="straightConnector1">
            <a:avLst/>
          </a:prstGeom>
          <a:noFill/>
          <a:ln cap="flat" cmpd="sng" w="1660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93" name="Google Shape;193;p28"/>
          <p:cNvSpPr/>
          <p:nvPr/>
        </p:nvSpPr>
        <p:spPr>
          <a:xfrm>
            <a:off x="4386392" y="2949186"/>
            <a:ext cx="583500" cy="2034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55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9925" lIns="39850" spcFirstLastPara="1" rIns="39850" wrap="square" tIns="199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Business</a:t>
            </a:r>
            <a:endParaRPr sz="600"/>
          </a:p>
        </p:txBody>
      </p:sp>
      <p:sp>
        <p:nvSpPr>
          <p:cNvPr id="194" name="Google Shape;194;p28"/>
          <p:cNvSpPr/>
          <p:nvPr/>
        </p:nvSpPr>
        <p:spPr>
          <a:xfrm>
            <a:off x="5087070" y="2949184"/>
            <a:ext cx="631500" cy="203400"/>
          </a:xfrm>
          <a:prstGeom prst="roundRect">
            <a:avLst>
              <a:gd fmla="val 16667" name="adj"/>
            </a:avLst>
          </a:prstGeom>
          <a:solidFill>
            <a:srgbClr val="FBCCA7"/>
          </a:solidFill>
          <a:ln cap="flat" cmpd="sng" w="555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9925" lIns="39850" spcFirstLastPara="1" rIns="39850" wrap="square" tIns="19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latin typeface="Calibri"/>
                <a:ea typeface="Calibri"/>
                <a:cs typeface="Calibri"/>
                <a:sym typeface="Calibri"/>
              </a:rPr>
              <a:t>Courier</a:t>
            </a:r>
            <a:endParaRPr sz="600"/>
          </a:p>
        </p:txBody>
      </p:sp>
      <p:cxnSp>
        <p:nvCxnSpPr>
          <p:cNvPr id="195" name="Google Shape;195;p28"/>
          <p:cNvCxnSpPr>
            <a:endCxn id="191" idx="0"/>
          </p:cNvCxnSpPr>
          <p:nvPr/>
        </p:nvCxnSpPr>
        <p:spPr>
          <a:xfrm flipH="1">
            <a:off x="3919580" y="2752984"/>
            <a:ext cx="682200" cy="196200"/>
          </a:xfrm>
          <a:prstGeom prst="bentConnector2">
            <a:avLst/>
          </a:prstGeom>
          <a:noFill/>
          <a:ln cap="flat" cmpd="sng" w="1660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96" name="Google Shape;196;p28"/>
          <p:cNvCxnSpPr>
            <a:endCxn id="194" idx="0"/>
          </p:cNvCxnSpPr>
          <p:nvPr/>
        </p:nvCxnSpPr>
        <p:spPr>
          <a:xfrm>
            <a:off x="4684920" y="2752984"/>
            <a:ext cx="717900" cy="196200"/>
          </a:xfrm>
          <a:prstGeom prst="bentConnector2">
            <a:avLst/>
          </a:prstGeom>
          <a:noFill/>
          <a:ln cap="flat" cmpd="sng" w="1660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97" name="Google Shape;197;p28"/>
          <p:cNvCxnSpPr/>
          <p:nvPr/>
        </p:nvCxnSpPr>
        <p:spPr>
          <a:xfrm rot="10800000">
            <a:off x="4115567" y="2753149"/>
            <a:ext cx="942600" cy="0"/>
          </a:xfrm>
          <a:prstGeom prst="straightConnector1">
            <a:avLst/>
          </a:prstGeom>
          <a:noFill/>
          <a:ln cap="flat" cmpd="sng" w="166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8"/>
          <p:cNvCxnSpPr>
            <a:stCxn id="189" idx="2"/>
          </p:cNvCxnSpPr>
          <p:nvPr/>
        </p:nvCxnSpPr>
        <p:spPr>
          <a:xfrm flipH="1">
            <a:off x="5214450" y="2634640"/>
            <a:ext cx="89400" cy="114000"/>
          </a:xfrm>
          <a:prstGeom prst="straightConnector1">
            <a:avLst/>
          </a:prstGeom>
          <a:noFill/>
          <a:ln cap="flat" cmpd="sng" w="12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28"/>
          <p:cNvCxnSpPr>
            <a:stCxn id="188" idx="2"/>
          </p:cNvCxnSpPr>
          <p:nvPr/>
        </p:nvCxnSpPr>
        <p:spPr>
          <a:xfrm>
            <a:off x="3900156" y="2624140"/>
            <a:ext cx="258000" cy="116100"/>
          </a:xfrm>
          <a:prstGeom prst="straightConnector1">
            <a:avLst/>
          </a:prstGeom>
          <a:noFill/>
          <a:ln cap="flat" cmpd="sng" w="12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0" name="Google Shape;200;p28"/>
          <p:cNvSpPr/>
          <p:nvPr/>
        </p:nvSpPr>
        <p:spPr>
          <a:xfrm>
            <a:off x="2534469" y="3539382"/>
            <a:ext cx="976500" cy="181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69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 Calls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8"/>
          <p:cNvSpPr/>
          <p:nvPr/>
        </p:nvSpPr>
        <p:spPr>
          <a:xfrm>
            <a:off x="3318576" y="3816664"/>
            <a:ext cx="820200" cy="181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69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8"/>
          <p:cNvSpPr/>
          <p:nvPr/>
        </p:nvSpPr>
        <p:spPr>
          <a:xfrm>
            <a:off x="4268007" y="3816664"/>
            <a:ext cx="820200" cy="181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69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Post 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8"/>
          <p:cNvSpPr/>
          <p:nvPr/>
        </p:nvSpPr>
        <p:spPr>
          <a:xfrm>
            <a:off x="5217437" y="3816664"/>
            <a:ext cx="820200" cy="181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69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Patch 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4" name="Google Shape;204;p28"/>
          <p:cNvCxnSpPr>
            <a:stCxn id="194" idx="2"/>
            <a:endCxn id="203" idx="0"/>
          </p:cNvCxnSpPr>
          <p:nvPr/>
        </p:nvCxnSpPr>
        <p:spPr>
          <a:xfrm>
            <a:off x="5402820" y="3152584"/>
            <a:ext cx="224700" cy="664200"/>
          </a:xfrm>
          <a:prstGeom prst="straightConnector1">
            <a:avLst/>
          </a:prstGeom>
          <a:noFill/>
          <a:ln cap="flat" cmpd="sng" w="181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p28"/>
          <p:cNvCxnSpPr>
            <a:stCxn id="193" idx="2"/>
            <a:endCxn id="202" idx="0"/>
          </p:cNvCxnSpPr>
          <p:nvPr/>
        </p:nvCxnSpPr>
        <p:spPr>
          <a:xfrm>
            <a:off x="4678142" y="3152586"/>
            <a:ext cx="0" cy="664200"/>
          </a:xfrm>
          <a:prstGeom prst="straightConnector1">
            <a:avLst/>
          </a:prstGeom>
          <a:noFill/>
          <a:ln cap="flat" cmpd="sng" w="181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" name="Google Shape;206;p28"/>
          <p:cNvSpPr/>
          <p:nvPr/>
        </p:nvSpPr>
        <p:spPr>
          <a:xfrm>
            <a:off x="5139346" y="4109013"/>
            <a:ext cx="976500" cy="114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69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Update Delivery</a:t>
            </a:r>
            <a:endParaRPr sz="9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7" name="Google Shape;207;p28"/>
          <p:cNvCxnSpPr>
            <a:stCxn id="191" idx="2"/>
            <a:endCxn id="201" idx="0"/>
          </p:cNvCxnSpPr>
          <p:nvPr/>
        </p:nvCxnSpPr>
        <p:spPr>
          <a:xfrm flipH="1">
            <a:off x="3728780" y="3152584"/>
            <a:ext cx="190800" cy="664200"/>
          </a:xfrm>
          <a:prstGeom prst="straightConnector1">
            <a:avLst/>
          </a:prstGeom>
          <a:noFill/>
          <a:ln cap="flat" cmpd="sng" w="181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8" name="Google Shape;208;p28"/>
          <p:cNvSpPr/>
          <p:nvPr/>
        </p:nvSpPr>
        <p:spPr>
          <a:xfrm>
            <a:off x="3155026" y="4356327"/>
            <a:ext cx="1098600" cy="244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69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Get me</a:t>
            </a:r>
            <a:br>
              <a:rPr lang="iw" sz="9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" sz="9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Get Users (Admin)</a:t>
            </a:r>
            <a:endParaRPr sz="9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9" name="Google Shape;209;p28"/>
          <p:cNvCxnSpPr>
            <a:stCxn id="193" idx="2"/>
            <a:endCxn id="201" idx="0"/>
          </p:cNvCxnSpPr>
          <p:nvPr/>
        </p:nvCxnSpPr>
        <p:spPr>
          <a:xfrm flipH="1">
            <a:off x="3728642" y="3152586"/>
            <a:ext cx="949500" cy="664200"/>
          </a:xfrm>
          <a:prstGeom prst="straightConnector1">
            <a:avLst/>
          </a:prstGeom>
          <a:noFill/>
          <a:ln cap="flat" cmpd="sng" w="181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" name="Google Shape;210;p28"/>
          <p:cNvCxnSpPr>
            <a:stCxn id="194" idx="2"/>
            <a:endCxn id="201" idx="0"/>
          </p:cNvCxnSpPr>
          <p:nvPr/>
        </p:nvCxnSpPr>
        <p:spPr>
          <a:xfrm flipH="1">
            <a:off x="3728820" y="3152584"/>
            <a:ext cx="1674000" cy="664200"/>
          </a:xfrm>
          <a:prstGeom prst="straightConnector1">
            <a:avLst/>
          </a:prstGeom>
          <a:noFill/>
          <a:ln cap="flat" cmpd="sng" w="181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1" name="Google Shape;211;p28"/>
          <p:cNvSpPr/>
          <p:nvPr/>
        </p:nvSpPr>
        <p:spPr>
          <a:xfrm>
            <a:off x="4192675" y="4107923"/>
            <a:ext cx="920100" cy="11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69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Create Delivery</a:t>
            </a:r>
            <a:endParaRPr sz="9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8"/>
          <p:cNvSpPr/>
          <p:nvPr/>
        </p:nvSpPr>
        <p:spPr>
          <a:xfrm>
            <a:off x="3253631" y="4107923"/>
            <a:ext cx="920100" cy="11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69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Get Deliveries</a:t>
            </a:r>
            <a:endParaRPr sz="9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8"/>
          <p:cNvSpPr/>
          <p:nvPr/>
        </p:nvSpPr>
        <p:spPr>
          <a:xfrm>
            <a:off x="2500338" y="4064312"/>
            <a:ext cx="631500" cy="2034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69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Delivery Service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8"/>
          <p:cNvSpPr/>
          <p:nvPr/>
        </p:nvSpPr>
        <p:spPr>
          <a:xfrm>
            <a:off x="2500338" y="4376733"/>
            <a:ext cx="631500" cy="2034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69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Service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5" name="Google Shape;215;p28"/>
          <p:cNvCxnSpPr>
            <a:stCxn id="171" idx="3"/>
            <a:endCxn id="177" idx="2"/>
          </p:cNvCxnSpPr>
          <p:nvPr/>
        </p:nvCxnSpPr>
        <p:spPr>
          <a:xfrm>
            <a:off x="6931263" y="4067196"/>
            <a:ext cx="357000" cy="0"/>
          </a:xfrm>
          <a:prstGeom prst="straightConnector1">
            <a:avLst/>
          </a:prstGeom>
          <a:noFill/>
          <a:ln cap="flat" cmpd="sng" w="181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216" name="Google Shape;216;p28"/>
          <p:cNvCxnSpPr>
            <a:endCxn id="186" idx="3"/>
          </p:cNvCxnSpPr>
          <p:nvPr/>
        </p:nvCxnSpPr>
        <p:spPr>
          <a:xfrm rot="10800000">
            <a:off x="6012470" y="3040719"/>
            <a:ext cx="2060100" cy="812400"/>
          </a:xfrm>
          <a:prstGeom prst="bentConnector3">
            <a:avLst>
              <a:gd fmla="val 73" name="adj1"/>
            </a:avLst>
          </a:prstGeom>
          <a:noFill/>
          <a:ln cap="flat" cmpd="sng" w="181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28"/>
          <p:cNvSpPr/>
          <p:nvPr/>
        </p:nvSpPr>
        <p:spPr>
          <a:xfrm>
            <a:off x="7519425" y="3241701"/>
            <a:ext cx="1098600" cy="350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6925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4975" lIns="49950" spcFirstLastPara="1" rIns="49950" wrap="square" tIns="24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FireStore Snapshots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8"/>
          <p:cNvSpPr txBox="1"/>
          <p:nvPr>
            <p:ph idx="4294967295" type="title"/>
          </p:nvPr>
        </p:nvSpPr>
        <p:spPr>
          <a:xfrm>
            <a:off x="314400" y="234225"/>
            <a:ext cx="1433700" cy="9783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2800"/>
              <a:t>Main 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2800"/>
              <a:t>Modules 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2800"/>
              <a:t>Design</a:t>
            </a:r>
            <a:endParaRPr sz="2800"/>
          </a:p>
        </p:txBody>
      </p:sp>
      <p:pic>
        <p:nvPicPr>
          <p:cNvPr id="219" name="Google Shape;219;p28" title="round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 txBox="1"/>
          <p:nvPr>
            <p:ph idx="4294967295" type="title"/>
          </p:nvPr>
        </p:nvSpPr>
        <p:spPr>
          <a:xfrm>
            <a:off x="308175" y="180475"/>
            <a:ext cx="3188100" cy="7035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2800"/>
              <a:t>Objects Structure</a:t>
            </a:r>
            <a:endParaRPr sz="2800"/>
          </a:p>
        </p:txBody>
      </p:sp>
      <p:pic>
        <p:nvPicPr>
          <p:cNvPr id="225" name="Google Shape;225;p29" title="carbon.png"/>
          <p:cNvPicPr preferRelativeResize="0"/>
          <p:nvPr/>
        </p:nvPicPr>
        <p:blipFill rotWithShape="1">
          <a:blip r:embed="rId3">
            <a:alphaModFix/>
          </a:blip>
          <a:srcRect b="9012" l="4403" r="4230" t="9574"/>
          <a:stretch/>
        </p:blipFill>
        <p:spPr>
          <a:xfrm>
            <a:off x="3991987" y="2691063"/>
            <a:ext cx="412080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175" y="977400"/>
            <a:ext cx="3388950" cy="3296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91987" y="166438"/>
            <a:ext cx="3638575" cy="239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9" title="round_logo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374950"/>
            <a:ext cx="4267201" cy="246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4500" y="1374950"/>
            <a:ext cx="4267199" cy="246311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0"/>
          <p:cNvSpPr txBox="1"/>
          <p:nvPr>
            <p:ph idx="4294967295" type="title"/>
          </p:nvPr>
        </p:nvSpPr>
        <p:spPr>
          <a:xfrm>
            <a:off x="251575" y="43975"/>
            <a:ext cx="2555700" cy="18465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Login</a:t>
            </a:r>
            <a:endParaRPr sz="2800"/>
          </a:p>
        </p:txBody>
      </p:sp>
      <p:sp>
        <p:nvSpPr>
          <p:cNvPr id="236" name="Google Shape;236;p30"/>
          <p:cNvSpPr txBox="1"/>
          <p:nvPr>
            <p:ph idx="4294967295" type="title"/>
          </p:nvPr>
        </p:nvSpPr>
        <p:spPr>
          <a:xfrm>
            <a:off x="4814625" y="43975"/>
            <a:ext cx="2555700" cy="18465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SignUp</a:t>
            </a:r>
            <a:endParaRPr sz="2800"/>
          </a:p>
        </p:txBody>
      </p:sp>
      <p:pic>
        <p:nvPicPr>
          <p:cNvPr id="237" name="Google Shape;237;p30" title="round_log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idx="4294967295" type="title"/>
          </p:nvPr>
        </p:nvSpPr>
        <p:spPr>
          <a:xfrm>
            <a:off x="151325" y="244500"/>
            <a:ext cx="4633500" cy="7866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 fontScale="90000"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New User:</a:t>
            </a:r>
            <a:br>
              <a:rPr lang="iw" sz="2800"/>
            </a:br>
            <a:r>
              <a:rPr lang="iw" sz="2800"/>
              <a:t>Role Selecti</a:t>
            </a:r>
            <a:r>
              <a:rPr lang="iw" sz="2800"/>
              <a:t>on Flow  </a:t>
            </a:r>
            <a:endParaRPr sz="2800"/>
          </a:p>
        </p:txBody>
      </p:sp>
      <p:pic>
        <p:nvPicPr>
          <p:cNvPr id="243" name="Google Shape;24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2650" y="642175"/>
            <a:ext cx="2632950" cy="18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326" y="1518025"/>
            <a:ext cx="2739800" cy="194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8375" y="2661681"/>
            <a:ext cx="2632950" cy="186939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1"/>
          <p:cNvSpPr txBox="1"/>
          <p:nvPr>
            <p:ph idx="4294967295" type="title"/>
          </p:nvPr>
        </p:nvSpPr>
        <p:spPr>
          <a:xfrm>
            <a:off x="7078575" y="2178450"/>
            <a:ext cx="1874700" cy="7866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300"/>
              <a:t>Role based UI</a:t>
            </a:r>
            <a:endParaRPr sz="2300"/>
          </a:p>
        </p:txBody>
      </p:sp>
      <p:pic>
        <p:nvPicPr>
          <p:cNvPr id="247" name="Google Shape;247;p31" title="round_logo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Google Shape;248;p31"/>
          <p:cNvCxnSpPr>
            <a:stCxn id="244" idx="3"/>
            <a:endCxn id="243" idx="1"/>
          </p:cNvCxnSpPr>
          <p:nvPr/>
        </p:nvCxnSpPr>
        <p:spPr>
          <a:xfrm flipH="1" rot="10800000">
            <a:off x="2891126" y="1576850"/>
            <a:ext cx="821400" cy="9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p31"/>
          <p:cNvCxnSpPr>
            <a:stCxn id="244" idx="3"/>
            <a:endCxn id="245" idx="1"/>
          </p:cNvCxnSpPr>
          <p:nvPr/>
        </p:nvCxnSpPr>
        <p:spPr>
          <a:xfrm>
            <a:off x="2891126" y="2490650"/>
            <a:ext cx="777300" cy="11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31"/>
          <p:cNvCxnSpPr>
            <a:stCxn id="243" idx="3"/>
            <a:endCxn id="246" idx="1"/>
          </p:cNvCxnSpPr>
          <p:nvPr/>
        </p:nvCxnSpPr>
        <p:spPr>
          <a:xfrm>
            <a:off x="6345600" y="1576875"/>
            <a:ext cx="732900" cy="99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" name="Google Shape;251;p31"/>
          <p:cNvCxnSpPr>
            <a:stCxn id="245" idx="3"/>
            <a:endCxn id="246" idx="1"/>
          </p:cNvCxnSpPr>
          <p:nvPr/>
        </p:nvCxnSpPr>
        <p:spPr>
          <a:xfrm flipH="1" rot="10800000">
            <a:off x="6301325" y="2571878"/>
            <a:ext cx="777300" cy="102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2" name="Google Shape;252;p31"/>
          <p:cNvSpPr txBox="1"/>
          <p:nvPr>
            <p:ph idx="4294967295" type="title"/>
          </p:nvPr>
        </p:nvSpPr>
        <p:spPr>
          <a:xfrm rot="-2700000">
            <a:off x="2833164" y="1367563"/>
            <a:ext cx="1072540" cy="786586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1600"/>
              <a:t>Courier</a:t>
            </a:r>
            <a:endParaRPr sz="1600"/>
          </a:p>
        </p:txBody>
      </p:sp>
      <p:sp>
        <p:nvSpPr>
          <p:cNvPr id="253" name="Google Shape;253;p31"/>
          <p:cNvSpPr txBox="1"/>
          <p:nvPr>
            <p:ph idx="4294967295" type="title"/>
          </p:nvPr>
        </p:nvSpPr>
        <p:spPr>
          <a:xfrm rot="3264162">
            <a:off x="2743502" y="2843525"/>
            <a:ext cx="1072525" cy="786486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1600"/>
              <a:t>Business 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/>
          <p:nvPr>
            <p:ph idx="4294967295" type="title"/>
          </p:nvPr>
        </p:nvSpPr>
        <p:spPr>
          <a:xfrm>
            <a:off x="302550" y="67250"/>
            <a:ext cx="2114700" cy="9030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Courier</a:t>
            </a:r>
            <a:endParaRPr sz="2800"/>
          </a:p>
        </p:txBody>
      </p:sp>
      <p:pic>
        <p:nvPicPr>
          <p:cNvPr id="259" name="Google Shape;25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9550" y="152400"/>
            <a:ext cx="3524880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2" title="round_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2"/>
          <p:cNvSpPr txBox="1"/>
          <p:nvPr>
            <p:ph idx="4294967295" type="title"/>
          </p:nvPr>
        </p:nvSpPr>
        <p:spPr>
          <a:xfrm>
            <a:off x="302550" y="703425"/>
            <a:ext cx="2114700" cy="7035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initial view </a:t>
            </a:r>
            <a:endParaRPr sz="2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9563" y="152400"/>
            <a:ext cx="3524880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3" title="round_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7650" y="0"/>
            <a:ext cx="736351" cy="70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3"/>
          <p:cNvSpPr txBox="1"/>
          <p:nvPr>
            <p:ph idx="4294967295" type="title"/>
          </p:nvPr>
        </p:nvSpPr>
        <p:spPr>
          <a:xfrm>
            <a:off x="302550" y="67250"/>
            <a:ext cx="2114700" cy="9030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Courier</a:t>
            </a:r>
            <a:endParaRPr sz="2800"/>
          </a:p>
        </p:txBody>
      </p:sp>
      <p:sp>
        <p:nvSpPr>
          <p:cNvPr id="269" name="Google Shape;269;p33"/>
          <p:cNvSpPr txBox="1"/>
          <p:nvPr>
            <p:ph idx="4294967295" type="title"/>
          </p:nvPr>
        </p:nvSpPr>
        <p:spPr>
          <a:xfrm>
            <a:off x="302550" y="703425"/>
            <a:ext cx="2114700" cy="703500"/>
          </a:xfrm>
          <a:prstGeom prst="rect">
            <a:avLst/>
          </a:prstGeom>
        </p:spPr>
        <p:txBody>
          <a:bodyPr anchorCtr="0" anchor="ctr" bIns="29000" lIns="58025" spcFirstLastPara="1" rIns="58025" wrap="square" tIns="29000">
            <a:norm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900"/>
              </a:spcAft>
              <a:buNone/>
            </a:pPr>
            <a:r>
              <a:rPr lang="iw" sz="2800"/>
              <a:t>delivery card </a:t>
            </a:r>
            <a:endParaRPr sz="2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8EEF7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